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71" r:id="rId2"/>
    <p:sldId id="296" r:id="rId3"/>
    <p:sldId id="300" r:id="rId4"/>
    <p:sldId id="297" r:id="rId5"/>
    <p:sldId id="283" r:id="rId6"/>
    <p:sldId id="284" r:id="rId7"/>
    <p:sldId id="286" r:id="rId8"/>
    <p:sldId id="28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445" autoAdjust="0"/>
  </p:normalViewPr>
  <p:slideViewPr>
    <p:cSldViewPr snapToGrid="0">
      <p:cViewPr>
        <p:scale>
          <a:sx n="75" d="100"/>
          <a:sy n="75" d="100"/>
        </p:scale>
        <p:origin x="1622" y="-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2C512-641E-46BA-845A-A1B11B999BAE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BC28-A2D0-45B2-B007-8BAB1C9C3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2502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BC28-A2D0-45B2-B007-8BAB1C9C3D4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6943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BC28-A2D0-45B2-B007-8BAB1C9C3D4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258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altLang="zh-TW" sz="1200" b="1" dirty="0"/>
              <a:t>Characteristics of “Risk Space”</a:t>
            </a:r>
            <a:endParaRPr lang="en-US" altLang="zh-TW" sz="1200" kern="12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US" altLang="zh-TW" sz="1200" kern="1200" dirty="0">
                <a:solidFill>
                  <a:schemeClr val="tx1"/>
                </a:solidFill>
              </a:rPr>
              <a:t>“Risk Space” is made of “risk dimensions”</a:t>
            </a:r>
          </a:p>
          <a:p>
            <a:pPr>
              <a:spcBef>
                <a:spcPts val="1200"/>
              </a:spcBef>
            </a:pPr>
            <a:r>
              <a:rPr lang="en-US" altLang="zh-TW" sz="1200" kern="1200" dirty="0">
                <a:solidFill>
                  <a:schemeClr val="tx1"/>
                </a:solidFill>
              </a:rPr>
              <a:t>Each “risk dimension” represents a metric for how each transaction puts each relevant assertion at risk.</a:t>
            </a:r>
          </a:p>
          <a:p>
            <a:pPr>
              <a:spcBef>
                <a:spcPts val="1200"/>
              </a:spcBef>
            </a:pPr>
            <a:r>
              <a:rPr lang="en-US" altLang="zh-TW" sz="1200" kern="1200" dirty="0">
                <a:solidFill>
                  <a:schemeClr val="tx1"/>
                </a:solidFill>
              </a:rPr>
              <a:t>Comparability among “risk dimensions” allows to aggregate the riskiness of transactions on all “risk dimensions”</a:t>
            </a:r>
          </a:p>
          <a:p>
            <a:pPr>
              <a:spcBef>
                <a:spcPts val="1200"/>
              </a:spcBef>
            </a:pPr>
            <a:r>
              <a:rPr lang="en-US" altLang="zh-TW" sz="1200" kern="1200" dirty="0">
                <a:solidFill>
                  <a:schemeClr val="tx1"/>
                </a:solidFill>
              </a:rPr>
              <a:t>Investigator should be indifferent to investigate on of the transactions have same level of risk on two different “risk dimensions”</a:t>
            </a:r>
          </a:p>
          <a:p>
            <a:pPr>
              <a:spcBef>
                <a:spcPts val="1200"/>
              </a:spcBef>
            </a:pPr>
            <a:r>
              <a:rPr lang="en-US" altLang="zh-TW" sz="1200" kern="1200" dirty="0">
                <a:solidFill>
                  <a:schemeClr val="tx1"/>
                </a:solidFill>
              </a:rPr>
              <a:t>The main question is how to engineer “risk measures” for risk dimensions</a:t>
            </a:r>
          </a:p>
          <a:p>
            <a:pPr>
              <a:spcBef>
                <a:spcPts val="1200"/>
              </a:spcBef>
            </a:pPr>
            <a:r>
              <a:rPr lang="en-US" altLang="zh-TW" sz="1200" kern="1200" dirty="0">
                <a:solidFill>
                  <a:schemeClr val="tx1"/>
                </a:solidFill>
              </a:rPr>
              <a:t>One way is a “Thresholds Approach”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BC28-A2D0-45B2-B007-8BAB1C9C3D47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8661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BC28-A2D0-45B2-B007-8BAB1C9C3D47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7281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BC28-A2D0-45B2-B007-8BAB1C9C3D47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1056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BC28-A2D0-45B2-B007-8BAB1C9C3D47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7463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BC28-A2D0-45B2-B007-8BAB1C9C3D47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7648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pic>
        <p:nvPicPr>
          <p:cNvPr id="2" name="Picture 1" descr="RU_SHIELD_SIG_ST_PMS186_100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300803"/>
            <a:ext cx="4305300" cy="127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gradFill flip="none" rotWithShape="1">
          <a:gsLst>
            <a:gs pos="0">
              <a:srgbClr val="FF0000">
                <a:lumMod val="100000"/>
              </a:srgbClr>
            </a:gs>
            <a:gs pos="93000">
              <a:schemeClr val="bg1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>
                <a:lumMod val="100000"/>
              </a:srgbClr>
            </a:gs>
            <a:gs pos="15000">
              <a:schemeClr val="bg1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cs typeface="Geneva" charset="0"/>
              </a:defRPr>
            </a:lvl1pPr>
          </a:lstStyle>
          <a:p>
            <a:pPr>
              <a:defRPr/>
            </a:pPr>
            <a:fld id="{94F06B10-230A-2842-997C-D8605B5277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58800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U_SHIELD_LOGOTYPE_CMYK_K.eps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9" y="76200"/>
            <a:ext cx="1589962" cy="431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2F9DA48-60C1-44B7-B5A4-4BBE25D46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3535" y="3743325"/>
            <a:ext cx="6463665" cy="1935480"/>
          </a:xfrm>
        </p:spPr>
        <p:txBody>
          <a:bodyPr/>
          <a:lstStyle/>
          <a:p>
            <a:pPr algn="r"/>
            <a:endParaRPr lang="en-US" sz="1800" i="1" dirty="0"/>
          </a:p>
          <a:p>
            <a:pPr algn="r"/>
            <a:endParaRPr lang="en-US" sz="1800" i="1" dirty="0"/>
          </a:p>
          <a:p>
            <a:pPr algn="r"/>
            <a:endParaRPr lang="en-US" sz="1800" i="1" dirty="0"/>
          </a:p>
          <a:p>
            <a:pPr algn="r"/>
            <a:endParaRPr lang="en-US" sz="1800" i="1" dirty="0"/>
          </a:p>
          <a:p>
            <a:pPr algn="r"/>
            <a:r>
              <a:rPr lang="en-US" sz="1800" i="1" dirty="0"/>
              <a:t>presented by Nuriddin </a:t>
            </a:r>
            <a:r>
              <a:rPr lang="en-US" sz="1800" i="1" dirty="0" err="1"/>
              <a:t>Tojiboyev</a:t>
            </a:r>
            <a:endParaRPr lang="en-US" sz="1800" i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CC5459-D592-410B-BB30-C78453132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60" y="2054225"/>
            <a:ext cx="8275320" cy="1470025"/>
          </a:xfrm>
        </p:spPr>
        <p:txBody>
          <a:bodyPr/>
          <a:lstStyle/>
          <a:p>
            <a:r>
              <a:rPr lang="en-US" sz="3200" dirty="0"/>
              <a:t>Distance Based Suspicion Score </a:t>
            </a:r>
            <a:br>
              <a:rPr lang="en-US" sz="3200" dirty="0"/>
            </a:br>
            <a:r>
              <a:rPr lang="en-US" sz="3200" dirty="0"/>
              <a:t>for Audit Data Selection</a:t>
            </a:r>
          </a:p>
        </p:txBody>
      </p:sp>
    </p:spTree>
    <p:extLst>
      <p:ext uri="{BB962C8B-B14F-4D97-AF65-F5344CB8AC3E}">
        <p14:creationId xmlns:p14="http://schemas.microsoft.com/office/powerpoint/2010/main" val="44096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8465" y="746261"/>
            <a:ext cx="4095333" cy="808038"/>
          </a:xfrm>
        </p:spPr>
        <p:txBody>
          <a:bodyPr/>
          <a:lstStyle/>
          <a:p>
            <a:r>
              <a:rPr lang="en-US" altLang="zh-TW" sz="2400" b="1" dirty="0"/>
              <a:t>Audit Analytics Problem</a:t>
            </a:r>
            <a:endParaRPr lang="zh-TW" altLang="en-US" sz="28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2620BE-9235-49E5-896E-C82B48784A01}"/>
              </a:ext>
            </a:extLst>
          </p:cNvPr>
          <p:cNvSpPr/>
          <p:nvPr/>
        </p:nvSpPr>
        <p:spPr>
          <a:xfrm>
            <a:off x="1075461" y="3181079"/>
            <a:ext cx="1221491" cy="808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Company Data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E2A5B5-14FE-4F41-A5C3-CD082C4997B8}"/>
              </a:ext>
            </a:extLst>
          </p:cNvPr>
          <p:cNvSpPr/>
          <p:nvPr/>
        </p:nvSpPr>
        <p:spPr>
          <a:xfrm>
            <a:off x="1075457" y="1667276"/>
            <a:ext cx="1221495" cy="808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Company Processes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B8D410-0D20-4A06-A023-96AA4109447B}"/>
              </a:ext>
            </a:extLst>
          </p:cNvPr>
          <p:cNvSpPr/>
          <p:nvPr/>
        </p:nvSpPr>
        <p:spPr>
          <a:xfrm>
            <a:off x="1061337" y="4694879"/>
            <a:ext cx="1221492" cy="808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Financial Statements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40D496-5314-40CA-ABCC-608280E4A81F}"/>
              </a:ext>
            </a:extLst>
          </p:cNvPr>
          <p:cNvSpPr/>
          <p:nvPr/>
        </p:nvSpPr>
        <p:spPr>
          <a:xfrm>
            <a:off x="3421412" y="3181082"/>
            <a:ext cx="1346750" cy="808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Automated Audit Filters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E25D01-E12D-4CE4-BD6C-BBC185AD2997}"/>
              </a:ext>
            </a:extLst>
          </p:cNvPr>
          <p:cNvSpPr/>
          <p:nvPr/>
        </p:nvSpPr>
        <p:spPr>
          <a:xfrm>
            <a:off x="3421412" y="4694881"/>
            <a:ext cx="1346750" cy="8080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Assertions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060C530-9BA3-4C90-B1AD-7D6D18FFF730}"/>
              </a:ext>
            </a:extLst>
          </p:cNvPr>
          <p:cNvCxnSpPr>
            <a:cxnSpLocks/>
          </p:cNvCxnSpPr>
          <p:nvPr/>
        </p:nvCxnSpPr>
        <p:spPr>
          <a:xfrm>
            <a:off x="2424328" y="5090183"/>
            <a:ext cx="85558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A306DE7-5259-4452-8BC7-141729FF80E9}"/>
              </a:ext>
            </a:extLst>
          </p:cNvPr>
          <p:cNvCxnSpPr>
            <a:cxnSpLocks/>
          </p:cNvCxnSpPr>
          <p:nvPr/>
        </p:nvCxnSpPr>
        <p:spPr>
          <a:xfrm flipV="1">
            <a:off x="4094786" y="4055464"/>
            <a:ext cx="1" cy="5665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15636E0-C5CE-4163-9E96-438A1C8CA0A8}"/>
              </a:ext>
            </a:extLst>
          </p:cNvPr>
          <p:cNvCxnSpPr>
            <a:cxnSpLocks/>
          </p:cNvCxnSpPr>
          <p:nvPr/>
        </p:nvCxnSpPr>
        <p:spPr>
          <a:xfrm>
            <a:off x="2424328" y="3605940"/>
            <a:ext cx="85558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76CCD8F-D94D-4EFF-863B-B615C8F7F678}"/>
              </a:ext>
            </a:extLst>
          </p:cNvPr>
          <p:cNvCxnSpPr>
            <a:cxnSpLocks/>
          </p:cNvCxnSpPr>
          <p:nvPr/>
        </p:nvCxnSpPr>
        <p:spPr>
          <a:xfrm flipV="1">
            <a:off x="4851972" y="3585099"/>
            <a:ext cx="825413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FF41852-BEA3-4175-93E7-6CDEB7400659}"/>
              </a:ext>
            </a:extLst>
          </p:cNvPr>
          <p:cNvCxnSpPr>
            <a:cxnSpLocks/>
          </p:cNvCxnSpPr>
          <p:nvPr/>
        </p:nvCxnSpPr>
        <p:spPr>
          <a:xfrm>
            <a:off x="1695359" y="2552688"/>
            <a:ext cx="0" cy="546356"/>
          </a:xfrm>
          <a:prstGeom prst="straightConnector1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8BFE15A-FC46-456F-807F-8351831CCFE1}"/>
              </a:ext>
            </a:extLst>
          </p:cNvPr>
          <p:cNvCxnSpPr>
            <a:cxnSpLocks/>
          </p:cNvCxnSpPr>
          <p:nvPr/>
        </p:nvCxnSpPr>
        <p:spPr>
          <a:xfrm>
            <a:off x="1695359" y="4075339"/>
            <a:ext cx="0" cy="546356"/>
          </a:xfrm>
          <a:prstGeom prst="straightConnector1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3A171CB7-7D7F-43AE-895A-11E0C548F477}"/>
              </a:ext>
            </a:extLst>
          </p:cNvPr>
          <p:cNvSpPr/>
          <p:nvPr/>
        </p:nvSpPr>
        <p:spPr>
          <a:xfrm>
            <a:off x="5976268" y="4981940"/>
            <a:ext cx="1610137" cy="104193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Audit Evidence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Explosion: 8 Points 7">
            <a:extLst>
              <a:ext uri="{FF2B5EF4-FFF2-40B4-BE49-F238E27FC236}">
                <a16:creationId xmlns:a16="http://schemas.microsoft.com/office/drawing/2014/main" id="{918341C7-7871-450C-97FF-9D0592B55C2C}"/>
              </a:ext>
            </a:extLst>
          </p:cNvPr>
          <p:cNvSpPr/>
          <p:nvPr/>
        </p:nvSpPr>
        <p:spPr>
          <a:xfrm>
            <a:off x="5499191" y="2450419"/>
            <a:ext cx="2564292" cy="212930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Overwhelming number of Exceptions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6924ACF-E7BD-4CF4-8CB2-A3E43E0F176F}"/>
              </a:ext>
            </a:extLst>
          </p:cNvPr>
          <p:cNvCxnSpPr>
            <a:cxnSpLocks/>
          </p:cNvCxnSpPr>
          <p:nvPr/>
        </p:nvCxnSpPr>
        <p:spPr>
          <a:xfrm>
            <a:off x="6781337" y="4317674"/>
            <a:ext cx="0" cy="60804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3D2DF093-EE92-49B5-87B6-3468C8E9F869}"/>
              </a:ext>
            </a:extLst>
          </p:cNvPr>
          <p:cNvSpPr txBox="1"/>
          <p:nvPr/>
        </p:nvSpPr>
        <p:spPr>
          <a:xfrm>
            <a:off x="6899461" y="4405119"/>
            <a:ext cx="795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93623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4155" y="570808"/>
            <a:ext cx="6730862" cy="808038"/>
          </a:xfrm>
        </p:spPr>
        <p:txBody>
          <a:bodyPr/>
          <a:lstStyle/>
          <a:p>
            <a:r>
              <a:rPr lang="en-US" altLang="zh-TW" sz="2000" b="1" dirty="0"/>
              <a:t>Transaction-level Audit Risk Feature Engineering</a:t>
            </a:r>
            <a:endParaRPr lang="zh-TW" altLang="en-US" sz="24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9D3AAE-8FC9-4831-ADEB-C29C2103984E}"/>
              </a:ext>
            </a:extLst>
          </p:cNvPr>
          <p:cNvSpPr txBox="1"/>
          <p:nvPr/>
        </p:nvSpPr>
        <p:spPr>
          <a:xfrm>
            <a:off x="2354931" y="3112726"/>
            <a:ext cx="1279190" cy="59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Transaction Feature - 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392FB9-D2AF-4187-8CF4-164E424DA6F4}"/>
              </a:ext>
            </a:extLst>
          </p:cNvPr>
          <p:cNvSpPr txBox="1"/>
          <p:nvPr/>
        </p:nvSpPr>
        <p:spPr>
          <a:xfrm>
            <a:off x="3904032" y="3112726"/>
            <a:ext cx="1269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Transaction Feature - 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85DEF61-B6CB-422A-918D-73915289653F}"/>
              </a:ext>
            </a:extLst>
          </p:cNvPr>
          <p:cNvSpPr txBox="1"/>
          <p:nvPr/>
        </p:nvSpPr>
        <p:spPr>
          <a:xfrm>
            <a:off x="5443320" y="3122024"/>
            <a:ext cx="1269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Transaction Feature - C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7123719-93CD-4F08-AEFE-98D1A496DD27}"/>
              </a:ext>
            </a:extLst>
          </p:cNvPr>
          <p:cNvCxnSpPr>
            <a:cxnSpLocks/>
          </p:cNvCxnSpPr>
          <p:nvPr/>
        </p:nvCxnSpPr>
        <p:spPr>
          <a:xfrm>
            <a:off x="3093599" y="3762157"/>
            <a:ext cx="922182" cy="6188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4881AF4-A3A9-45FF-947C-BBA6A4123CFD}"/>
              </a:ext>
            </a:extLst>
          </p:cNvPr>
          <p:cNvSpPr txBox="1"/>
          <p:nvPr/>
        </p:nvSpPr>
        <p:spPr>
          <a:xfrm>
            <a:off x="3588643" y="4426483"/>
            <a:ext cx="1900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Audit Risk Feature X (A, B, C)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E2392F-88ED-4DE8-B737-624325388D78}"/>
              </a:ext>
            </a:extLst>
          </p:cNvPr>
          <p:cNvSpPr txBox="1"/>
          <p:nvPr/>
        </p:nvSpPr>
        <p:spPr>
          <a:xfrm>
            <a:off x="3588643" y="1294976"/>
            <a:ext cx="1900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Understanding the Audit Risk Factors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9084EC8-BEFD-46F1-867C-4CFDD80F470A}"/>
              </a:ext>
            </a:extLst>
          </p:cNvPr>
          <p:cNvCxnSpPr>
            <a:cxnSpLocks/>
          </p:cNvCxnSpPr>
          <p:nvPr/>
        </p:nvCxnSpPr>
        <p:spPr>
          <a:xfrm flipH="1">
            <a:off x="4997112" y="3747574"/>
            <a:ext cx="979029" cy="6334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D387815-607A-4F9F-B186-1E2EE16A210E}"/>
              </a:ext>
            </a:extLst>
          </p:cNvPr>
          <p:cNvCxnSpPr>
            <a:cxnSpLocks/>
          </p:cNvCxnSpPr>
          <p:nvPr/>
        </p:nvCxnSpPr>
        <p:spPr>
          <a:xfrm>
            <a:off x="4495680" y="3715198"/>
            <a:ext cx="0" cy="7315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Arrow: Down 32">
            <a:extLst>
              <a:ext uri="{FF2B5EF4-FFF2-40B4-BE49-F238E27FC236}">
                <a16:creationId xmlns:a16="http://schemas.microsoft.com/office/drawing/2014/main" id="{EA023424-FEAA-47D0-855B-431E4DCF4C1F}"/>
              </a:ext>
            </a:extLst>
          </p:cNvPr>
          <p:cNvSpPr/>
          <p:nvPr/>
        </p:nvSpPr>
        <p:spPr>
          <a:xfrm>
            <a:off x="4130553" y="1901333"/>
            <a:ext cx="824180" cy="80803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5149F63-41CD-41BC-B175-147F1FA3870C}"/>
              </a:ext>
            </a:extLst>
          </p:cNvPr>
          <p:cNvSpPr/>
          <p:nvPr/>
        </p:nvSpPr>
        <p:spPr>
          <a:xfrm>
            <a:off x="2354931" y="2838132"/>
            <a:ext cx="4281498" cy="8447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FEATURE ENGINEERING</a:t>
            </a:r>
            <a:endParaRPr lang="en-US" sz="1800" dirty="0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71B78363-90A7-4654-B208-415DD233B4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208" y="5247797"/>
            <a:ext cx="7931583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17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8470" y="630787"/>
            <a:ext cx="6587611" cy="808038"/>
          </a:xfrm>
        </p:spPr>
        <p:txBody>
          <a:bodyPr/>
          <a:lstStyle/>
          <a:p>
            <a:r>
              <a:rPr lang="en-US" altLang="zh-TW" sz="2400" b="1" dirty="0"/>
              <a:t>“Risk Space”</a:t>
            </a:r>
            <a:endParaRPr lang="zh-TW" altLang="en-US" sz="28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68C2EFD3-D2EB-4B3C-BB31-1BB7C72C6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70" y="1438825"/>
            <a:ext cx="7827942" cy="459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993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6225" y="560869"/>
            <a:ext cx="8229600" cy="808038"/>
          </a:xfrm>
        </p:spPr>
        <p:txBody>
          <a:bodyPr/>
          <a:lstStyle/>
          <a:p>
            <a:r>
              <a:rPr lang="en-US" altLang="zh-TW" sz="2400" b="1" dirty="0"/>
              <a:t>Engineered Risk Features</a:t>
            </a:r>
            <a:endParaRPr lang="zh-TW" altLang="en-US" sz="28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938A8E0B-A7DA-47B5-A5D9-EA661BD5A6A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4941228"/>
                  </p:ext>
                </p:extLst>
              </p:nvPr>
            </p:nvGraphicFramePr>
            <p:xfrm>
              <a:off x="495301" y="1397000"/>
              <a:ext cx="7772399" cy="44132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66999">
                      <a:extLst>
                        <a:ext uri="{9D8B030D-6E8A-4147-A177-3AD203B41FA5}">
                          <a16:colId xmlns:a16="http://schemas.microsoft.com/office/drawing/2014/main" val="2793677535"/>
                        </a:ext>
                      </a:extLst>
                    </a:gridCol>
                    <a:gridCol w="5105400">
                      <a:extLst>
                        <a:ext uri="{9D8B030D-6E8A-4147-A177-3AD203B41FA5}">
                          <a16:colId xmlns:a16="http://schemas.microsoft.com/office/drawing/2014/main" val="4241911597"/>
                        </a:ext>
                      </a:extLst>
                    </a:gridCol>
                  </a:tblGrid>
                  <a:tr h="5516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solidFill>
                                <a:sysClr val="windowText" lastClr="000000"/>
                              </a:solidFill>
                            </a:rPr>
                            <a:t>Filters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solidFill>
                                <a:sysClr val="windowText" lastClr="000000"/>
                              </a:solidFill>
                            </a:rPr>
                            <a:t>Feature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73092202"/>
                      </a:ext>
                    </a:extLst>
                  </a:tr>
                  <a:tr h="551656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solidFill>
                                <a:sysClr val="windowText" lastClr="000000"/>
                              </a:solidFill>
                            </a:rPr>
                            <a:t>Unauthorized Other Pay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58989210"/>
                      </a:ext>
                    </a:extLst>
                  </a:tr>
                  <a:tr h="551656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solidFill>
                                <a:sysClr val="windowText" lastClr="000000"/>
                              </a:solidFill>
                            </a:rPr>
                            <a:t>Unauthorized Overtime Pay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368179"/>
                      </a:ext>
                    </a:extLst>
                  </a:tr>
                  <a:tr h="551656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solidFill>
                                <a:sysClr val="windowText" lastClr="000000"/>
                              </a:solidFill>
                            </a:rPr>
                            <a:t>Unauthorized Regular Pay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0429925"/>
                      </a:ext>
                    </a:extLst>
                  </a:tr>
                  <a:tr h="551656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solidFill>
                                <a:sysClr val="windowText" lastClr="000000"/>
                              </a:solidFill>
                            </a:rPr>
                            <a:t>Unauthorized Regular Pay Increase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51503721"/>
                      </a:ext>
                    </a:extLst>
                  </a:tr>
                  <a:tr h="551656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solidFill>
                                <a:sysClr val="windowText" lastClr="000000"/>
                              </a:solidFill>
                            </a:rPr>
                            <a:t>Check Issue after Termination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36073610"/>
                      </a:ext>
                    </a:extLst>
                  </a:tr>
                  <a:tr h="551656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solidFill>
                                <a:sysClr val="windowText" lastClr="000000"/>
                              </a:solidFill>
                            </a:rPr>
                            <a:t>Duplicate Payments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4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𝐶𝑂𝑈𝑁𝑇</m:t>
                                </m:r>
                                <m:d>
                                  <m:dPr>
                                    <m:ctrlPr>
                                      <a:rPr lang="en-US" sz="14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𝐵𝑦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𝑃𝑒𝑟𝑖𝑜𝑑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𝐵𝑦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𝐸𝑚𝑝𝑙𝑜𝑦𝑒𝑒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67730330"/>
                      </a:ext>
                    </a:extLst>
                  </a:tr>
                  <a:tr h="551656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solidFill>
                                <a:sysClr val="windowText" lastClr="000000"/>
                              </a:solidFill>
                            </a:rPr>
                            <a:t>Missing Adjustment for First Period of New Employee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𝑅𝑒𝑔𝑢𝑙𝑎𝑟</m:t>
                                    </m:r>
                                  </m:num>
                                  <m:den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𝑆𝑎𝑙𝑎𝑟𝑦</m:t>
                                    </m:r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/15</m:t>
                                    </m:r>
                                  </m:den>
                                </m:f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𝐶h𝑒𝑐𝑘</m:t>
                                    </m:r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𝐻𝑖𝑟𝑒</m:t>
                                    </m:r>
                                  </m:e>
                                </m:d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𝑖𝑓</m:t>
                                </m:r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 0&lt;</m:t>
                                </m:r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𝐶h𝑒𝑐𝑘</m:t>
                                </m:r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𝐻𝑖𝑟𝑒</m:t>
                                </m:r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&lt;13,</m:t>
                                </m:r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𝑜𝑡h𝑒𝑟𝑤𝑖𝑠𝑒</m:t>
                                </m:r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 0</m:t>
                                </m:r>
                              </m:oMath>
                            </m:oMathPara>
                          </a14:m>
                          <a:endParaRPr lang="en-US" sz="12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461962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938A8E0B-A7DA-47B5-A5D9-EA661BD5A6A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4941228"/>
                  </p:ext>
                </p:extLst>
              </p:nvPr>
            </p:nvGraphicFramePr>
            <p:xfrm>
              <a:off x="495301" y="1397000"/>
              <a:ext cx="7772399" cy="44132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66999">
                      <a:extLst>
                        <a:ext uri="{9D8B030D-6E8A-4147-A177-3AD203B41FA5}">
                          <a16:colId xmlns:a16="http://schemas.microsoft.com/office/drawing/2014/main" val="2793677535"/>
                        </a:ext>
                      </a:extLst>
                    </a:gridCol>
                    <a:gridCol w="5105400">
                      <a:extLst>
                        <a:ext uri="{9D8B030D-6E8A-4147-A177-3AD203B41FA5}">
                          <a16:colId xmlns:a16="http://schemas.microsoft.com/office/drawing/2014/main" val="4241911597"/>
                        </a:ext>
                      </a:extLst>
                    </a:gridCol>
                  </a:tblGrid>
                  <a:tr h="5516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solidFill>
                                <a:sysClr val="windowText" lastClr="000000"/>
                              </a:solidFill>
                            </a:rPr>
                            <a:t>Filters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solidFill>
                                <a:sysClr val="windowText" lastClr="000000"/>
                              </a:solidFill>
                            </a:rPr>
                            <a:t>Feature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73092202"/>
                      </a:ext>
                    </a:extLst>
                  </a:tr>
                  <a:tr h="551656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solidFill>
                                <a:sysClr val="windowText" lastClr="000000"/>
                              </a:solidFill>
                            </a:rPr>
                            <a:t>Unauthorized Other Pay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58989210"/>
                      </a:ext>
                    </a:extLst>
                  </a:tr>
                  <a:tr h="551656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solidFill>
                                <a:sysClr val="windowText" lastClr="000000"/>
                              </a:solidFill>
                            </a:rPr>
                            <a:t>Unauthorized Overtime Pay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368179"/>
                      </a:ext>
                    </a:extLst>
                  </a:tr>
                  <a:tr h="551656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solidFill>
                                <a:sysClr val="windowText" lastClr="000000"/>
                              </a:solidFill>
                            </a:rPr>
                            <a:t>Unauthorized Regular Pay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0429925"/>
                      </a:ext>
                    </a:extLst>
                  </a:tr>
                  <a:tr h="551656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solidFill>
                                <a:sysClr val="windowText" lastClr="000000"/>
                              </a:solidFill>
                            </a:rPr>
                            <a:t>Unauthorized Regular Pay Increase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51503721"/>
                      </a:ext>
                    </a:extLst>
                  </a:tr>
                  <a:tr h="551656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solidFill>
                                <a:sysClr val="windowText" lastClr="000000"/>
                              </a:solidFill>
                            </a:rPr>
                            <a:t>Check Issue after Termination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14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36073610"/>
                      </a:ext>
                    </a:extLst>
                  </a:tr>
                  <a:tr h="551656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solidFill>
                                <a:sysClr val="windowText" lastClr="000000"/>
                              </a:solidFill>
                            </a:rPr>
                            <a:t>Duplicate Payments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2387" t="-605556" r="-477" b="-1088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7730330"/>
                      </a:ext>
                    </a:extLst>
                  </a:tr>
                  <a:tr h="551656">
                    <a:tc>
                      <a:txBody>
                        <a:bodyPr/>
                        <a:lstStyle/>
                        <a:p>
                          <a:r>
                            <a:rPr lang="en-US" sz="1400" dirty="0">
                              <a:solidFill>
                                <a:sysClr val="windowText" lastClr="000000"/>
                              </a:solidFill>
                            </a:rPr>
                            <a:t>Missing Adjustment for First Period of New Employee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2387" t="-697802" r="-477" b="-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4619628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D77E694-F839-4EB3-9092-C4954615EBE2}"/>
                  </a:ext>
                </a:extLst>
              </p:cNvPr>
              <p:cNvSpPr txBox="1"/>
              <p:nvPr/>
            </p:nvSpPr>
            <p:spPr>
              <a:xfrm>
                <a:off x="3379279" y="2025620"/>
                <a:ext cx="3548792" cy="3829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𝑂𝑡h𝑒𝑟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𝑃𝑎𝑦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2000 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𝑖𝑓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𝑅𝑒𝑔𝑢𝑙𝑎𝑟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=0,  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𝑜𝑡h𝑒𝑟𝑤𝑖𝑠𝑒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10%∗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𝑅𝑒𝑔𝑢𝑙𝑎𝑟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D77E694-F839-4EB3-9092-C4954615EB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279" y="2025620"/>
                <a:ext cx="3548792" cy="382990"/>
              </a:xfrm>
              <a:prstGeom prst="rect">
                <a:avLst/>
              </a:prstGeom>
              <a:blipFill>
                <a:blip r:embed="rId4"/>
                <a:stretch>
                  <a:fillRect t="-3175" b="-17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39869C-DC2B-4FAE-915C-A2BE037B7C07}"/>
                  </a:ext>
                </a:extLst>
              </p:cNvPr>
              <p:cNvSpPr txBox="1"/>
              <p:nvPr/>
            </p:nvSpPr>
            <p:spPr>
              <a:xfrm>
                <a:off x="3352800" y="2569057"/>
                <a:ext cx="1217385" cy="3792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𝑂𝑣𝑒𝑟𝑡𝑖𝑚𝑒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25%∗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𝑅𝑒𝑔𝑢𝑙𝑎𝑟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39869C-DC2B-4FAE-915C-A2BE037B7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2569057"/>
                <a:ext cx="1217385" cy="379271"/>
              </a:xfrm>
              <a:prstGeom prst="rect">
                <a:avLst/>
              </a:prstGeom>
              <a:blipFill>
                <a:blip r:embed="rId5"/>
                <a:stretch>
                  <a:fillRect l="-1000" t="-1587" r="-3000" b="-15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4DD5F56-FD55-48B3-9FAC-2CE79B660FCD}"/>
                  </a:ext>
                </a:extLst>
              </p:cNvPr>
              <p:cNvSpPr txBox="1"/>
              <p:nvPr/>
            </p:nvSpPr>
            <p:spPr>
              <a:xfrm>
                <a:off x="3324225" y="3132573"/>
                <a:ext cx="3493777" cy="382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i="1" dirty="0">
                    <a:latin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𝑅𝑒𝑔𝑢𝑙𝑎𝑟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𝑆𝑎𝑙𝑎𝑟𝑦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10%∗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𝑆𝑎𝑙𝑎𝑟𝑦</m:t>
                        </m:r>
                      </m:den>
                    </m:f>
                  </m:oMath>
                </a14:m>
                <a:r>
                  <a:rPr lang="en-US" sz="1600" dirty="0"/>
                  <a:t> </a:t>
                </a:r>
                <a:r>
                  <a:rPr lang="en-US" sz="1200" i="1" dirty="0">
                    <a:latin typeface="Cambria Math" panose="02040503050406030204" pitchFamily="18" charset="0"/>
                  </a:rPr>
                  <a:t>if Regular&gt;Salary </a:t>
                </a:r>
                <a:r>
                  <a:rPr lang="en-US" sz="1600" dirty="0"/>
                  <a:t>, </a:t>
                </a:r>
                <a:r>
                  <a:rPr lang="en-US" sz="1200" i="1" dirty="0">
                    <a:latin typeface="Cambria Math" panose="02040503050406030204" pitchFamily="18" charset="0"/>
                  </a:rPr>
                  <a:t>otherwise 0</a:t>
                </a:r>
                <a:endParaRPr lang="en-US" sz="16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4DD5F56-FD55-48B3-9FAC-2CE79B660F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4225" y="3132573"/>
                <a:ext cx="3493777" cy="382092"/>
              </a:xfrm>
              <a:prstGeom prst="rect">
                <a:avLst/>
              </a:prstGeom>
              <a:blipFill>
                <a:blip r:embed="rId6"/>
                <a:stretch>
                  <a:fillRect l="-3141" t="-3175" r="-1920" b="-17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3D0F1B-6BA5-47E9-BD74-29A64F54EE0F}"/>
                  </a:ext>
                </a:extLst>
              </p:cNvPr>
              <p:cNvSpPr txBox="1"/>
              <p:nvPr/>
            </p:nvSpPr>
            <p:spPr>
              <a:xfrm>
                <a:off x="3324226" y="3691921"/>
                <a:ext cx="4657634" cy="2941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𝑅𝑒𝑔𝑢𝑙𝑎𝑟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𝑀𝑜𝑑𝑒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𝐸𝑚𝑝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𝑅𝑒𝑔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.)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20%∗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𝑀𝑜𝑑𝑒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𝐸𝑚𝑝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𝑅𝑒𝑔</m:t>
                        </m:r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.)</m:t>
                        </m:r>
                      </m:den>
                    </m:f>
                  </m:oMath>
                </a14:m>
                <a:r>
                  <a:rPr lang="en-US" sz="1200" dirty="0"/>
                  <a:t> 𝑖𝑓 𝑅𝑒𝑔𝑢𝑙𝑎𝑟&gt;𝑀𝑜𝑑𝑒(𝐸𝑚𝑝.𝑅𝑒𝑔.), </a:t>
                </a:r>
                <a:r>
                  <a:rPr lang="en-US" sz="1200" i="1" dirty="0">
                    <a:latin typeface="Cambria Math" panose="02040503050406030204" pitchFamily="18" charset="0"/>
                  </a:rPr>
                  <a:t>otherwise 0</a:t>
                </a:r>
                <a:endParaRPr lang="en-US" sz="1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3D0F1B-6BA5-47E9-BD74-29A64F54E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4226" y="3691921"/>
                <a:ext cx="4657634" cy="294183"/>
              </a:xfrm>
              <a:prstGeom prst="rect">
                <a:avLst/>
              </a:prstGeom>
              <a:blipFill>
                <a:blip r:embed="rId7"/>
                <a:stretch>
                  <a:fillRect l="-785" t="-4167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139E093-79BF-47E4-A434-02AF505535C2}"/>
                  </a:ext>
                </a:extLst>
              </p:cNvPr>
              <p:cNvSpPr txBox="1"/>
              <p:nvPr/>
            </p:nvSpPr>
            <p:spPr>
              <a:xfrm>
                <a:off x="3324224" y="4257008"/>
                <a:ext cx="4248151" cy="3493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𝐶h𝑒𝑐𝑘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𝐴𝑚𝑜𝑢𝑛𝑡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𝑖𝑓𝐶h𝑒𝑐𝑘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 &gt;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𝑇𝑒𝑟𝑚𝑖𝑛𝑎𝑡𝑖𝑜𝑛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 +15, 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𝑜𝑡h𝑒𝑟𝑤𝑖𝑠𝑒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 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139E093-79BF-47E4-A434-02AF50553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4224" y="4257008"/>
                <a:ext cx="4248151" cy="349391"/>
              </a:xfrm>
              <a:prstGeom prst="rect">
                <a:avLst/>
              </a:prstGeom>
              <a:blipFill>
                <a:blip r:embed="rId8"/>
                <a:stretch>
                  <a:fillRect l="-861" t="-3448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3995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6225" y="496321"/>
            <a:ext cx="4995022" cy="808038"/>
          </a:xfrm>
        </p:spPr>
        <p:txBody>
          <a:bodyPr/>
          <a:lstStyle/>
          <a:p>
            <a:r>
              <a:rPr lang="en-US" altLang="zh-TW" sz="1800" b="1" dirty="0"/>
              <a:t>Descriptive Statistics Risk Feature Values</a:t>
            </a:r>
            <a:endParaRPr lang="zh-TW" altLang="en-US" sz="20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38A8E0B-A7DA-47B5-A5D9-EA661BD5A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412030"/>
              </p:ext>
            </p:extLst>
          </p:nvPr>
        </p:nvGraphicFramePr>
        <p:xfrm>
          <a:off x="298264" y="1218295"/>
          <a:ext cx="8569511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2659">
                  <a:extLst>
                    <a:ext uri="{9D8B030D-6E8A-4147-A177-3AD203B41FA5}">
                      <a16:colId xmlns:a16="http://schemas.microsoft.com/office/drawing/2014/main" val="2315096968"/>
                    </a:ext>
                  </a:extLst>
                </a:gridCol>
                <a:gridCol w="763793">
                  <a:extLst>
                    <a:ext uri="{9D8B030D-6E8A-4147-A177-3AD203B41FA5}">
                      <a16:colId xmlns:a16="http://schemas.microsoft.com/office/drawing/2014/main" val="2232339881"/>
                    </a:ext>
                  </a:extLst>
                </a:gridCol>
                <a:gridCol w="634701">
                  <a:extLst>
                    <a:ext uri="{9D8B030D-6E8A-4147-A177-3AD203B41FA5}">
                      <a16:colId xmlns:a16="http://schemas.microsoft.com/office/drawing/2014/main" val="2827267823"/>
                    </a:ext>
                  </a:extLst>
                </a:gridCol>
                <a:gridCol w="720763">
                  <a:extLst>
                    <a:ext uri="{9D8B030D-6E8A-4147-A177-3AD203B41FA5}">
                      <a16:colId xmlns:a16="http://schemas.microsoft.com/office/drawing/2014/main" val="1348769000"/>
                    </a:ext>
                  </a:extLst>
                </a:gridCol>
                <a:gridCol w="892884">
                  <a:extLst>
                    <a:ext uri="{9D8B030D-6E8A-4147-A177-3AD203B41FA5}">
                      <a16:colId xmlns:a16="http://schemas.microsoft.com/office/drawing/2014/main" val="2734217332"/>
                    </a:ext>
                  </a:extLst>
                </a:gridCol>
                <a:gridCol w="505610">
                  <a:extLst>
                    <a:ext uri="{9D8B030D-6E8A-4147-A177-3AD203B41FA5}">
                      <a16:colId xmlns:a16="http://schemas.microsoft.com/office/drawing/2014/main" val="1247539847"/>
                    </a:ext>
                  </a:extLst>
                </a:gridCol>
                <a:gridCol w="1549101">
                  <a:extLst>
                    <a:ext uri="{9D8B030D-6E8A-4147-A177-3AD203B41FA5}">
                      <a16:colId xmlns:a16="http://schemas.microsoft.com/office/drawing/2014/main" val="1878242148"/>
                    </a:ext>
                  </a:extLst>
                </a:gridCol>
              </a:tblGrid>
              <a:tr h="3314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Risk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MIN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MAX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MEAN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MEDIAN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SD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Exceptions (</a:t>
                      </a: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≥1</a:t>
                      </a: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3092202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</a:rPr>
                        <a:t>Unauthorized Other Pay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87.69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1.41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222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58989210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</a:rPr>
                        <a:t>Unauthorized Overtime Pay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36.26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94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368179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</a:rPr>
                        <a:t>Unauthorized Regular Pay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3.56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80429925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</a:rPr>
                        <a:t>Unauthorized Regular Pay Increase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12.77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278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51503721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</a:rPr>
                        <a:t>Check Issue after Termination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174.38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1.82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36073610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</a:rPr>
                        <a:t>Duplicate Payments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3.00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1046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7730330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</a:rPr>
                        <a:t>Missing Adjustment for New Employee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4.00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0.01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0.14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196284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9A87313-959E-41D3-994A-08E825E238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878" y="4032060"/>
            <a:ext cx="7023139" cy="219285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946427-018D-41E8-BAC8-5A8FED217B41}"/>
              </a:ext>
            </a:extLst>
          </p:cNvPr>
          <p:cNvCxnSpPr>
            <a:cxnSpLocks/>
          </p:cNvCxnSpPr>
          <p:nvPr/>
        </p:nvCxnSpPr>
        <p:spPr>
          <a:xfrm>
            <a:off x="348241" y="4756777"/>
            <a:ext cx="71323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Brace 4">
            <a:extLst>
              <a:ext uri="{FF2B5EF4-FFF2-40B4-BE49-F238E27FC236}">
                <a16:creationId xmlns:a16="http://schemas.microsoft.com/office/drawing/2014/main" id="{A1761CBD-9D5D-4B8C-AF6B-23BCCD95FDED}"/>
              </a:ext>
            </a:extLst>
          </p:cNvPr>
          <p:cNvSpPr/>
          <p:nvPr/>
        </p:nvSpPr>
        <p:spPr>
          <a:xfrm>
            <a:off x="7444291" y="4789051"/>
            <a:ext cx="303905" cy="114917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Bent-Up 6">
            <a:extLst>
              <a:ext uri="{FF2B5EF4-FFF2-40B4-BE49-F238E27FC236}">
                <a16:creationId xmlns:a16="http://schemas.microsoft.com/office/drawing/2014/main" id="{5BAF6F32-1846-4F77-84D2-995B739A7856}"/>
              </a:ext>
            </a:extLst>
          </p:cNvPr>
          <p:cNvSpPr/>
          <p:nvPr/>
        </p:nvSpPr>
        <p:spPr>
          <a:xfrm>
            <a:off x="7845018" y="4011948"/>
            <a:ext cx="454510" cy="1482083"/>
          </a:xfrm>
          <a:prstGeom prst="bentUpArrow">
            <a:avLst>
              <a:gd name="adj1" fmla="val 29734"/>
              <a:gd name="adj2" fmla="val 50000"/>
              <a:gd name="adj3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56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6225" y="560869"/>
            <a:ext cx="8229600" cy="808038"/>
          </a:xfrm>
        </p:spPr>
        <p:txBody>
          <a:bodyPr/>
          <a:lstStyle/>
          <a:p>
            <a:r>
              <a:rPr lang="en-US" altLang="zh-TW" sz="2400" b="1" dirty="0"/>
              <a:t>Distance Based Suspicion Score</a:t>
            </a:r>
            <a:endParaRPr lang="zh-TW" altLang="en-US" sz="28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3B99E2-519B-4049-9148-A233B4C35A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75" y="1368907"/>
            <a:ext cx="8218525" cy="441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038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86074" y="2037244"/>
            <a:ext cx="4219575" cy="808038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en-US" altLang="zh-TW" b="1" dirty="0"/>
              <a:t>Thank you!!!</a:t>
            </a:r>
            <a:br>
              <a:rPr lang="en-US" altLang="zh-TW" b="1" dirty="0"/>
            </a:br>
            <a:r>
              <a:rPr lang="en-US" altLang="zh-TW" b="1" dirty="0"/>
              <a:t>Questions?!</a:t>
            </a:r>
            <a:endParaRPr lang="zh-TW" altLang="en-US" sz="40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7259"/>
      </p:ext>
    </p:extLst>
  </p:cSld>
  <p:clrMapOvr>
    <a:masterClrMapping/>
  </p:clrMapOvr>
</p:sld>
</file>

<file path=ppt/theme/theme1.xml><?xml version="1.0" encoding="utf-8"?>
<a:theme xmlns:a="http://schemas.openxmlformats.org/drawingml/2006/main" name="RU_template_SHIELD_RBHS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8889</TotalTime>
  <Words>373</Words>
  <Application>Microsoft Office PowerPoint</Application>
  <PresentationFormat>On-screen Show (4:3)</PresentationFormat>
  <Paragraphs>120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Segoe UI Symbol</vt:lpstr>
      <vt:lpstr>RU_template_SHIELD_RBHS</vt:lpstr>
      <vt:lpstr>Distance Based Suspicion Score  for Audit Data Selection</vt:lpstr>
      <vt:lpstr>Audit Analytics Problem</vt:lpstr>
      <vt:lpstr>Transaction-level Audit Risk Feature Engineering</vt:lpstr>
      <vt:lpstr>“Risk Space”</vt:lpstr>
      <vt:lpstr>Engineered Risk Features</vt:lpstr>
      <vt:lpstr>Descriptive Statistics Risk Feature Values</vt:lpstr>
      <vt:lpstr>Distance Based Suspicion Score</vt:lpstr>
      <vt:lpstr>Thank you!!! Questions?!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Sheng-Feng Hsieh</dc:creator>
  <cp:lastModifiedBy> </cp:lastModifiedBy>
  <cp:revision>1081</cp:revision>
  <cp:lastPrinted>2015-10-16T14:09:02Z</cp:lastPrinted>
  <dcterms:created xsi:type="dcterms:W3CDTF">2017-09-07T22:19:16Z</dcterms:created>
  <dcterms:modified xsi:type="dcterms:W3CDTF">2019-11-08T21:09:28Z</dcterms:modified>
</cp:coreProperties>
</file>